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36">
          <p15:clr>
            <a:srgbClr val="A4A3A4"/>
          </p15:clr>
        </p15:guide>
        <p15:guide id="2" orient="horz" pos="281">
          <p15:clr>
            <a:srgbClr val="A4A3A4"/>
          </p15:clr>
        </p15:guide>
        <p15:guide id="3" pos="27370">
          <p15:clr>
            <a:srgbClr val="A4A3A4"/>
          </p15:clr>
        </p15:guide>
        <p15:guide id="4" pos="280">
          <p15:clr>
            <a:srgbClr val="A4A3A4"/>
          </p15:clr>
        </p15:guide>
        <p15:guide id="5" pos="7046">
          <p15:clr>
            <a:srgbClr val="A4A3A4"/>
          </p15:clr>
        </p15:guide>
        <p15:guide id="6" pos="20608">
          <p15:clr>
            <a:srgbClr val="A4A3A4"/>
          </p15:clr>
        </p15:guide>
        <p15:guide id="7" pos="7449">
          <p15:clr>
            <a:srgbClr val="A4A3A4"/>
          </p15:clr>
        </p15:guide>
        <p15:guide id="8" pos="2020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87A1"/>
    <a:srgbClr val="F37321"/>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33" autoAdjust="0"/>
    <p:restoredTop sz="94677" autoAdjust="0"/>
  </p:normalViewPr>
  <p:slideViewPr>
    <p:cSldViewPr snapToGrid="0" snapToObjects="1">
      <p:cViewPr varScale="1">
        <p:scale>
          <a:sx n="24" d="100"/>
          <a:sy n="24" d="100"/>
        </p:scale>
        <p:origin x="2058" y="126"/>
      </p:cViewPr>
      <p:guideLst>
        <p:guide orient="horz" pos="20436"/>
        <p:guide orient="horz" pos="281"/>
        <p:guide pos="27370"/>
        <p:guide pos="280"/>
        <p:guide pos="7046"/>
        <p:guide pos="20608"/>
        <p:guide pos="7449"/>
        <p:guide pos="2020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tiff>
</file>

<file path=ppt/media/image3.tiff>
</file>

<file path=ppt/media/image4.tiff>
</file>

<file path=ppt/media/image5.tif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5F848-6DDA-9042-95D4-0071278BB24B}" type="datetimeFigureOut">
              <a:rPr lang="en-US" smtClean="0"/>
              <a:t>4/17/2017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ECB87-BC75-5243-A71C-D7645131CF71}" type="slidenum">
              <a:rPr lang="en-US" smtClean="0"/>
              <a:t>‹#›</a:t>
            </a:fld>
            <a:endParaRPr lang="en-US"/>
          </a:p>
        </p:txBody>
      </p:sp>
    </p:spTree>
    <p:extLst>
      <p:ext uri="{BB962C8B-B14F-4D97-AF65-F5344CB8AC3E}">
        <p14:creationId xmlns:p14="http://schemas.microsoft.com/office/powerpoint/2010/main" val="22391421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If tri-fold</a:t>
            </a:r>
            <a:r>
              <a:rPr lang="en-US" baseline="0" dirty="0" smtClean="0"/>
              <a:t> mounting at SMS – make sure no text or image is in-between</a:t>
            </a:r>
            <a:r>
              <a:rPr lang="en-US" dirty="0" smtClean="0"/>
              <a:t> the two vertical guide</a:t>
            </a:r>
            <a:r>
              <a:rPr lang="en-US" baseline="0" dirty="0" smtClean="0"/>
              <a:t> lines; this space will be cut away. </a:t>
            </a:r>
            <a:r>
              <a:rPr lang="en-US" baseline="0" smtClean="0"/>
              <a:t>To view the vertical guide lines: Select “View” from the main menu, select “Guides” from the pull down menu, and lastly select “Static Guides”.</a:t>
            </a:r>
            <a:endParaRPr lang="en-US"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mtClean="0"/>
          </a:p>
          <a:p>
            <a:endParaRPr lang="en-US" dirty="0"/>
          </a:p>
        </p:txBody>
      </p:sp>
      <p:sp>
        <p:nvSpPr>
          <p:cNvPr id="4" name="Slide Number Placeholder 3"/>
          <p:cNvSpPr>
            <a:spLocks noGrp="1"/>
          </p:cNvSpPr>
          <p:nvPr>
            <p:ph type="sldNum" sz="quarter" idx="10"/>
          </p:nvPr>
        </p:nvSpPr>
        <p:spPr/>
        <p:txBody>
          <a:bodyPr/>
          <a:lstStyle/>
          <a:p>
            <a:fld id="{9B9ECB87-BC75-5243-A71C-D7645131CF71}" type="slidenum">
              <a:rPr lang="en-US" smtClean="0"/>
              <a:t>1</a:t>
            </a:fld>
            <a:endParaRPr lang="en-US"/>
          </a:p>
        </p:txBody>
      </p:sp>
    </p:spTree>
    <p:extLst>
      <p:ext uri="{BB962C8B-B14F-4D97-AF65-F5344CB8AC3E}">
        <p14:creationId xmlns:p14="http://schemas.microsoft.com/office/powerpoint/2010/main" val="21100371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32715200" y="465976"/>
            <a:ext cx="10718798" cy="3201525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104663" y="761998"/>
            <a:ext cx="0" cy="3142321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457200" y="451572"/>
            <a:ext cx="10737850" cy="3201525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444500" y="451574"/>
            <a:ext cx="723900"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451574"/>
            <a:ext cx="10449117" cy="1524000"/>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774364" y="451574"/>
            <a:ext cx="31504234"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1168400" y="451574"/>
            <a:ext cx="10026650"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955176" y="766000"/>
            <a:ext cx="8825537" cy="707886"/>
          </a:xfrm>
          <a:prstGeom prst="rect">
            <a:avLst/>
          </a:prstGeom>
          <a:noFill/>
        </p:spPr>
        <p:txBody>
          <a:bodyPr wrap="square" rtlCol="0" anchor="t" anchorCtr="0">
            <a:spAutoFit/>
          </a:bodyPr>
          <a:lstStyle/>
          <a:p>
            <a:pPr>
              <a:spcAft>
                <a:spcPts val="1800"/>
              </a:spcAft>
            </a:pPr>
            <a:r>
              <a:rPr lang="en-US" sz="4000" b="1" dirty="0" smtClean="0">
                <a:solidFill>
                  <a:schemeClr val="bg1"/>
                </a:solidFill>
              </a:rPr>
              <a:t>COLLEGE OF ENGINEERING</a:t>
            </a:r>
            <a:endParaRPr lang="en-US" sz="4000" dirty="0" smtClean="0">
              <a:solidFill>
                <a:schemeClr val="bg1"/>
              </a:solidFill>
            </a:endParaRPr>
          </a:p>
        </p:txBody>
      </p:sp>
      <p:sp>
        <p:nvSpPr>
          <p:cNvPr id="22" name="Rectangle 21"/>
          <p:cNvSpPr/>
          <p:nvPr userDrawn="1"/>
        </p:nvSpPr>
        <p:spPr>
          <a:xfrm>
            <a:off x="12638460" y="451574"/>
            <a:ext cx="15516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208934" y="451574"/>
            <a:ext cx="429525"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5181888" y="766000"/>
            <a:ext cx="16238992" cy="707886"/>
          </a:xfrm>
          <a:prstGeom prst="rect">
            <a:avLst/>
          </a:prstGeom>
          <a:noFill/>
        </p:spPr>
        <p:txBody>
          <a:bodyPr wrap="square" rtlCol="0" anchor="t" anchorCtr="0">
            <a:spAutoFit/>
          </a:bodyPr>
          <a:lstStyle/>
          <a:p>
            <a:pPr algn="r">
              <a:spcAft>
                <a:spcPts val="1800"/>
              </a:spcAft>
            </a:pPr>
            <a:r>
              <a:rPr lang="en-US" sz="4000" b="1" dirty="0" smtClean="0">
                <a:latin typeface="Georgia"/>
                <a:cs typeface="Georgia"/>
              </a:rPr>
              <a:t>Electrical Engineering &amp; Computer Science</a:t>
            </a:r>
            <a:endParaRPr lang="en-US" sz="4000" b="1" dirty="0">
              <a:latin typeface="Georgia"/>
              <a:cs typeface="Georgia"/>
            </a:endParaRPr>
          </a:p>
        </p:txBody>
      </p:sp>
      <p:sp>
        <p:nvSpPr>
          <p:cNvPr id="31" name="Rectangle 30"/>
          <p:cNvSpPr/>
          <p:nvPr userDrawn="1"/>
        </p:nvSpPr>
        <p:spPr>
          <a:xfrm>
            <a:off x="33070796" y="451574"/>
            <a:ext cx="94751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2721016" y="451572"/>
            <a:ext cx="383647" cy="1524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expo_poster-ta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474399" y="28421061"/>
            <a:ext cx="6975476" cy="2581337"/>
          </a:xfrm>
          <a:prstGeom prst="rect">
            <a:avLst/>
          </a:prstGeom>
        </p:spPr>
      </p:pic>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4/17/2017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B6BD69-149A-CD41-9E7C-E241C9398BA0}" type="datetimeFigureOut">
              <a:rPr lang="en-US" smtClean="0"/>
              <a:t>4/17/2017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B6BD69-149A-CD41-9E7C-E241C9398BA0}" type="datetimeFigureOut">
              <a:rPr lang="en-US" smtClean="0"/>
              <a:t>4/17/2017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B6BD69-149A-CD41-9E7C-E241C9398BA0}" type="datetimeFigureOut">
              <a:rPr lang="en-US" smtClean="0"/>
              <a:t>4/17/2017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4/17/2017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r>
              <a:rPr lang="en-US" smtClean="0"/>
              <a:t>Click icon to add picture</a:t>
            </a:r>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4/17/2017</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2469125" y="2483718"/>
            <a:ext cx="18951755" cy="1365892"/>
          </a:xfrm>
        </p:spPr>
        <p:txBody>
          <a:bodyPr lIns="0" tIns="0" rIns="0" bIns="0">
            <a:noAutofit/>
          </a:bodyPr>
          <a:lstStyle/>
          <a:p>
            <a:pPr algn="l"/>
            <a:r>
              <a:rPr lang="en-US" sz="8000" b="1" cap="all" dirty="0" smtClean="0"/>
              <a:t>Calvary Chapel Corvallis </a:t>
            </a:r>
            <a:endParaRPr lang="en-US" sz="8000" b="1" cap="all" dirty="0"/>
          </a:p>
        </p:txBody>
      </p:sp>
      <p:sp>
        <p:nvSpPr>
          <p:cNvPr id="3" name="Subtitle 2"/>
          <p:cNvSpPr>
            <a:spLocks noGrp="1"/>
          </p:cNvSpPr>
          <p:nvPr>
            <p:ph type="subTitle" idx="4294967295"/>
          </p:nvPr>
        </p:nvSpPr>
        <p:spPr>
          <a:xfrm>
            <a:off x="12469125" y="3849610"/>
            <a:ext cx="18951755" cy="1991672"/>
          </a:xfrm>
        </p:spPr>
        <p:txBody>
          <a:bodyPr lIns="0" tIns="0" rIns="0" bIns="0">
            <a:normAutofit/>
          </a:bodyPr>
          <a:lstStyle/>
          <a:p>
            <a:pPr marL="0" indent="0" algn="l">
              <a:buNone/>
            </a:pPr>
            <a:r>
              <a:rPr lang="en-US" sz="5400" dirty="0" smtClean="0">
                <a:solidFill>
                  <a:srgbClr val="F37321"/>
                </a:solidFill>
              </a:rPr>
              <a:t>Helping Calvary Chapel connect their congregation</a:t>
            </a:r>
          </a:p>
          <a:p>
            <a:pPr marL="0" indent="0" algn="l">
              <a:buNone/>
            </a:pPr>
            <a:r>
              <a:rPr lang="en-US" sz="3200" dirty="0" smtClean="0">
                <a:solidFill>
                  <a:srgbClr val="F37321"/>
                </a:solidFill>
              </a:rPr>
              <a:t>Computer Science Capstone Project</a:t>
            </a:r>
            <a:endParaRPr lang="en-US" sz="3200" dirty="0">
              <a:solidFill>
                <a:srgbClr val="F37321"/>
              </a:solidFill>
            </a:endParaRPr>
          </a:p>
        </p:txBody>
      </p:sp>
      <p:sp>
        <p:nvSpPr>
          <p:cNvPr id="12" name="Rectangle 11"/>
          <p:cNvSpPr/>
          <p:nvPr/>
        </p:nvSpPr>
        <p:spPr>
          <a:xfrm>
            <a:off x="12469124" y="5841282"/>
            <a:ext cx="9222475" cy="6047739"/>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Team Photo</a:t>
            </a:r>
            <a:endParaRPr lang="en-US" dirty="0"/>
          </a:p>
        </p:txBody>
      </p:sp>
      <p:sp>
        <p:nvSpPr>
          <p:cNvPr id="13" name="TextBox 12"/>
          <p:cNvSpPr txBox="1"/>
          <p:nvPr/>
        </p:nvSpPr>
        <p:spPr>
          <a:xfrm>
            <a:off x="12469125" y="12039600"/>
            <a:ext cx="9222475" cy="18962798"/>
          </a:xfrm>
          <a:prstGeom prst="rect">
            <a:avLst/>
          </a:prstGeom>
          <a:noFill/>
        </p:spPr>
        <p:txBody>
          <a:bodyPr wrap="square" rtlCol="0" anchor="t" anchorCtr="0">
            <a:noAutofit/>
          </a:bodyPr>
          <a:lstStyle/>
          <a:p>
            <a:pPr>
              <a:spcAft>
                <a:spcPts val="1800"/>
              </a:spcAft>
            </a:pPr>
            <a:r>
              <a:rPr lang="en-US" sz="3600" b="1" dirty="0" smtClean="0">
                <a:solidFill>
                  <a:srgbClr val="5D87A1"/>
                </a:solidFill>
              </a:rPr>
              <a:t>Meet the Team </a:t>
            </a:r>
          </a:p>
          <a:p>
            <a:pPr marL="457200" indent="-457200">
              <a:spcAft>
                <a:spcPts val="1800"/>
              </a:spcAft>
              <a:buFont typeface="Arial" charset="0"/>
              <a:buChar char="•"/>
            </a:pPr>
            <a:r>
              <a:rPr lang="en-US" sz="3000" dirty="0" smtClean="0"/>
              <a:t>Courtney Bonn: </a:t>
            </a:r>
            <a:r>
              <a:rPr lang="en-US" sz="3000" i="1" dirty="0" smtClean="0"/>
              <a:t>bonnc@oregonstate.edu</a:t>
            </a:r>
          </a:p>
          <a:p>
            <a:pPr marL="457200" indent="-457200">
              <a:spcAft>
                <a:spcPts val="1800"/>
              </a:spcAft>
              <a:buFont typeface="Arial" charset="0"/>
              <a:buChar char="•"/>
            </a:pPr>
            <a:r>
              <a:rPr lang="en-US" sz="3000" dirty="0" smtClean="0"/>
              <a:t>Maxwell </a:t>
            </a:r>
            <a:r>
              <a:rPr lang="en-US" sz="3000" dirty="0" err="1" smtClean="0"/>
              <a:t>Dimm</a:t>
            </a:r>
            <a:r>
              <a:rPr lang="en-US" sz="3000" dirty="0"/>
              <a:t>:</a:t>
            </a:r>
            <a:r>
              <a:rPr lang="en-US" sz="3000" dirty="0" smtClean="0"/>
              <a:t> </a:t>
            </a:r>
            <a:r>
              <a:rPr lang="en-US" sz="3000" i="1" dirty="0" smtClean="0"/>
              <a:t>dimmm@oregonstate.edu</a:t>
            </a:r>
          </a:p>
          <a:p>
            <a:pPr marL="457200" indent="-457200">
              <a:spcAft>
                <a:spcPts val="1800"/>
              </a:spcAft>
              <a:buFont typeface="Arial" charset="0"/>
              <a:buChar char="•"/>
            </a:pPr>
            <a:r>
              <a:rPr lang="en-US" sz="3000" dirty="0" smtClean="0"/>
              <a:t>Kevin Stine: </a:t>
            </a:r>
            <a:r>
              <a:rPr lang="en-US" sz="3000" i="1" dirty="0" smtClean="0"/>
              <a:t>stinek@oregonstate.edu</a:t>
            </a:r>
            <a:endParaRPr lang="en-US" sz="3000" i="1" dirty="0"/>
          </a:p>
          <a:p>
            <a:pPr>
              <a:spcAft>
                <a:spcPts val="1800"/>
              </a:spcAft>
            </a:pPr>
            <a:r>
              <a:rPr lang="en-US" sz="3600" b="1" dirty="0" smtClean="0">
                <a:solidFill>
                  <a:srgbClr val="5D87A1"/>
                </a:solidFill>
              </a:rPr>
              <a:t>Our Client</a:t>
            </a:r>
          </a:p>
          <a:p>
            <a:pPr marL="457200" indent="-457200" fontAlgn="base">
              <a:buFont typeface="Arial" charset="0"/>
              <a:buChar char="•"/>
            </a:pPr>
            <a:r>
              <a:rPr lang="en-US" sz="3200" dirty="0"/>
              <a:t>Desiree </a:t>
            </a:r>
            <a:r>
              <a:rPr lang="en-US" sz="3200" dirty="0" smtClean="0"/>
              <a:t>Gorham: </a:t>
            </a:r>
            <a:r>
              <a:rPr lang="en-US" sz="3200" i="1" dirty="0"/>
              <a:t>A</a:t>
            </a:r>
            <a:r>
              <a:rPr lang="en-US" sz="3200" i="1" dirty="0" smtClean="0"/>
              <a:t>dministrative Assistant</a:t>
            </a:r>
            <a:endParaRPr lang="en-US" sz="3200" i="1" dirty="0"/>
          </a:p>
          <a:p>
            <a:pPr marL="457200" indent="-457200" fontAlgn="base">
              <a:buFont typeface="Arial" charset="0"/>
              <a:buChar char="•"/>
            </a:pPr>
            <a:r>
              <a:rPr lang="en-US" sz="3200" dirty="0"/>
              <a:t>Ryan </a:t>
            </a:r>
            <a:r>
              <a:rPr lang="en-US" sz="3200" dirty="0" smtClean="0"/>
              <a:t>Smith: </a:t>
            </a:r>
            <a:r>
              <a:rPr lang="en-US" sz="3200" i="1" dirty="0" smtClean="0"/>
              <a:t>Social </a:t>
            </a:r>
            <a:r>
              <a:rPr lang="en-US" sz="3200" i="1" dirty="0"/>
              <a:t>media/Design interface</a:t>
            </a:r>
          </a:p>
          <a:p>
            <a:pPr marL="457200" indent="-457200" fontAlgn="base">
              <a:buFont typeface="Arial" charset="0"/>
              <a:buChar char="•"/>
            </a:pPr>
            <a:r>
              <a:rPr lang="en-US" sz="3200" dirty="0"/>
              <a:t>Reuben </a:t>
            </a:r>
            <a:r>
              <a:rPr lang="en-US" sz="3200" dirty="0" smtClean="0"/>
              <a:t>Wai: </a:t>
            </a:r>
            <a:r>
              <a:rPr lang="en-US" sz="3200" i="1" dirty="0"/>
              <a:t>A/V Media Interface</a:t>
            </a:r>
          </a:p>
          <a:p>
            <a:pPr marL="457200" indent="-457200" fontAlgn="base">
              <a:buFont typeface="Arial" charset="0"/>
              <a:buChar char="•"/>
            </a:pPr>
            <a:r>
              <a:rPr lang="en-US" sz="3200" dirty="0"/>
              <a:t>Ryan </a:t>
            </a:r>
            <a:r>
              <a:rPr lang="en-US" sz="3200" dirty="0" smtClean="0"/>
              <a:t>Gardner: </a:t>
            </a:r>
            <a:r>
              <a:rPr lang="en-US" sz="3200" i="1" dirty="0"/>
              <a:t>Calvary Website </a:t>
            </a:r>
            <a:r>
              <a:rPr lang="en-US" sz="3200" i="1" dirty="0" smtClean="0"/>
              <a:t>Interface</a:t>
            </a:r>
          </a:p>
          <a:p>
            <a:pPr fontAlgn="base"/>
            <a:endParaRPr lang="en-US" sz="3200" i="1" dirty="0" smtClean="0"/>
          </a:p>
          <a:p>
            <a:pPr>
              <a:spcAft>
                <a:spcPts val="1800"/>
              </a:spcAft>
            </a:pPr>
            <a:r>
              <a:rPr lang="en-US" sz="4000" b="1" dirty="0">
                <a:solidFill>
                  <a:srgbClr val="5D87A1"/>
                </a:solidFill>
              </a:rPr>
              <a:t>Project Description</a:t>
            </a:r>
          </a:p>
          <a:p>
            <a:pPr>
              <a:spcAft>
                <a:spcPts val="1800"/>
              </a:spcAft>
            </a:pPr>
            <a:r>
              <a:rPr lang="en-US" sz="3200" dirty="0" smtClean="0"/>
              <a:t>In order to deliver a product we knew our clients would be satisfied with, we made the difficult decision to create two native applications. Our other option was to create one application that would work as a cross-product; however, we decided that not only would it be beneficial to the client to have both native applications, it would benefit our education as well. After thoroughly researching mobile development, we immediately began producing the iOS application. After we created approximately half of the iOS app, we began working on the Android app concurrently. Because of time constraints, we made the decision to work on both apps at the simultaneously, rather than finishing one and moving on to the other. </a:t>
            </a:r>
            <a:endParaRPr lang="en-US" sz="3200" dirty="0"/>
          </a:p>
          <a:p>
            <a:pPr fontAlgn="base"/>
            <a:r>
              <a:rPr lang="en-US" sz="3200" dirty="0" smtClean="0"/>
              <a:t>Both applications were divided between the three of us in the following way: </a:t>
            </a:r>
          </a:p>
          <a:p>
            <a:pPr marL="457200" indent="-457200" fontAlgn="base">
              <a:buFont typeface="Arial" charset="0"/>
              <a:buChar char="•"/>
            </a:pPr>
            <a:r>
              <a:rPr lang="en-US" sz="3200" dirty="0" smtClean="0"/>
              <a:t>Courtney was assigned the bulletin page, the home page, and the donations page on </a:t>
            </a:r>
            <a:r>
              <a:rPr lang="en-US" sz="3200" dirty="0" smtClean="0"/>
              <a:t>Android.</a:t>
            </a:r>
            <a:endParaRPr lang="en-US" sz="3200" dirty="0" smtClean="0"/>
          </a:p>
          <a:p>
            <a:pPr marL="457200" indent="-457200" fontAlgn="base">
              <a:buFont typeface="Arial" charset="0"/>
              <a:buChar char="•"/>
            </a:pPr>
            <a:r>
              <a:rPr lang="en-US" sz="3200" dirty="0" smtClean="0"/>
              <a:t>Max was assigned the messages page and the donation page on </a:t>
            </a:r>
            <a:r>
              <a:rPr lang="en-US" sz="3200" dirty="0" smtClean="0"/>
              <a:t>iOS.</a:t>
            </a:r>
            <a:endParaRPr lang="en-US" sz="3200" dirty="0" smtClean="0"/>
          </a:p>
          <a:p>
            <a:pPr marL="457200" indent="-457200" fontAlgn="base">
              <a:buFont typeface="Arial" charset="0"/>
              <a:buChar char="•"/>
            </a:pPr>
            <a:r>
              <a:rPr lang="en-US" sz="3200" dirty="0" smtClean="0"/>
              <a:t>Kevin was assigned the events </a:t>
            </a:r>
            <a:r>
              <a:rPr lang="en-US" sz="3200" dirty="0" smtClean="0"/>
              <a:t>page.</a:t>
            </a:r>
            <a:endParaRPr lang="en-US" sz="3200" dirty="0" smtClean="0"/>
          </a:p>
          <a:p>
            <a:pPr marL="457200" indent="-457200" fontAlgn="base">
              <a:buFont typeface="Arial" charset="0"/>
              <a:buChar char="•"/>
            </a:pPr>
            <a:endParaRPr lang="en-US" sz="3200" dirty="0"/>
          </a:p>
          <a:p>
            <a:pPr>
              <a:spcAft>
                <a:spcPts val="1800"/>
              </a:spcAft>
            </a:pPr>
            <a:endParaRPr lang="en-US" sz="3200" b="1" dirty="0">
              <a:solidFill>
                <a:srgbClr val="5D87A1"/>
              </a:solidFill>
            </a:endParaRPr>
          </a:p>
          <a:p>
            <a:pPr>
              <a:spcAft>
                <a:spcPts val="1800"/>
              </a:spcAft>
            </a:pPr>
            <a:endParaRPr lang="en-US" sz="3000" i="1" dirty="0"/>
          </a:p>
        </p:txBody>
      </p:sp>
      <p:sp>
        <p:nvSpPr>
          <p:cNvPr id="14" name="TextBox 13"/>
          <p:cNvSpPr txBox="1"/>
          <p:nvPr/>
        </p:nvSpPr>
        <p:spPr>
          <a:xfrm>
            <a:off x="22124864" y="5841282"/>
            <a:ext cx="9222475" cy="17326446"/>
          </a:xfrm>
          <a:prstGeom prst="rect">
            <a:avLst/>
          </a:prstGeom>
          <a:noFill/>
        </p:spPr>
        <p:txBody>
          <a:bodyPr wrap="square" rtlCol="0">
            <a:noAutofit/>
          </a:bodyPr>
          <a:lstStyle/>
          <a:p>
            <a:pPr>
              <a:spcAft>
                <a:spcPts val="1800"/>
              </a:spcAft>
            </a:pPr>
            <a:r>
              <a:rPr lang="en-US" sz="3600" b="1" dirty="0" smtClean="0">
                <a:solidFill>
                  <a:srgbClr val="5D87A1"/>
                </a:solidFill>
              </a:rPr>
              <a:t>Solution Implemented</a:t>
            </a:r>
          </a:p>
          <a:p>
            <a:pPr marL="457200" indent="-457200">
              <a:spcAft>
                <a:spcPts val="1800"/>
              </a:spcAft>
              <a:buFont typeface="Arial"/>
              <a:buChar char="•"/>
            </a:pPr>
            <a:r>
              <a:rPr lang="en-US" sz="3000" dirty="0" smtClean="0"/>
              <a:t>Two native applications for both iOS and Android</a:t>
            </a:r>
          </a:p>
          <a:p>
            <a:pPr marL="457200" indent="-457200">
              <a:spcAft>
                <a:spcPts val="1800"/>
              </a:spcAft>
              <a:buFont typeface="Arial"/>
              <a:buChar char="•"/>
            </a:pPr>
            <a:r>
              <a:rPr lang="en-US" sz="3000" dirty="0" smtClean="0"/>
              <a:t>The pages on each application pull information directly from the corresponding website page</a:t>
            </a:r>
          </a:p>
          <a:p>
            <a:pPr marL="962025" lvl="1" indent="-423863">
              <a:spcAft>
                <a:spcPts val="1800"/>
              </a:spcAft>
              <a:buFont typeface="Arial"/>
              <a:buChar char="•"/>
            </a:pPr>
            <a:r>
              <a:rPr lang="en-US" sz="3000" dirty="0" smtClean="0"/>
              <a:t>Bulletin: the Bulletin page on the website is sent through a JSON parser and the response is displayed on the app through a WebView. Using a WebView allowed us to use CSS styling to format the JSON response similarly to how the website is styled. This creates consistency between the website and the apps. </a:t>
            </a:r>
          </a:p>
          <a:p>
            <a:pPr marL="884238" lvl="1" indent="-346075">
              <a:spcAft>
                <a:spcPts val="1800"/>
              </a:spcAft>
              <a:buFont typeface="Arial"/>
              <a:buChar char="•"/>
            </a:pPr>
            <a:r>
              <a:rPr lang="en-US" sz="3000" dirty="0" smtClean="0"/>
              <a:t>Donation: the donation page is loaded through a WebView. This decision was made in order to protect the security of any person using the app. The app will load the existing donation page from the website and will take advantage of the security measures already in place so that members can feel confident providing their credit card information.</a:t>
            </a:r>
          </a:p>
          <a:p>
            <a:pPr marL="922338" lvl="1" indent="-384175">
              <a:spcAft>
                <a:spcPts val="1800"/>
              </a:spcAft>
              <a:buFont typeface="Arial"/>
              <a:buChar char="•"/>
            </a:pPr>
            <a:r>
              <a:rPr lang="en-US" sz="3000" dirty="0" smtClean="0"/>
              <a:t>Messages: The messages page loads a mini video player using a windowed </a:t>
            </a:r>
            <a:r>
              <a:rPr lang="en-US" sz="3000" dirty="0" err="1" smtClean="0"/>
              <a:t>WebView</a:t>
            </a:r>
            <a:r>
              <a:rPr lang="en-US" sz="3000" dirty="0" smtClean="0"/>
              <a:t> and using Livestream's live embed link. Buttons for past sermons links to a webpage listing all the pervious sermons for the user to search from. The Live video will auto play the most recent or any live services.</a:t>
            </a:r>
          </a:p>
          <a:p>
            <a:pPr marL="922338" lvl="1" indent="-384175">
              <a:spcAft>
                <a:spcPts val="1800"/>
              </a:spcAft>
              <a:buFont typeface="Arial"/>
              <a:buChar char="•"/>
            </a:pPr>
            <a:r>
              <a:rPr lang="en-US" sz="3000" dirty="0" smtClean="0"/>
              <a:t>Events: The events page uses a URL connection to interface with the CCB public calendar API. The connection returns an XML file which is then parsed through to return any pertinent information such as event name, date, time, etc. The parsed data is then passed to the various corresponding labels to display that information to the user.</a:t>
            </a:r>
            <a:endParaRPr lang="en-US" sz="3000" dirty="0"/>
          </a:p>
        </p:txBody>
      </p:sp>
      <p:sp>
        <p:nvSpPr>
          <p:cNvPr id="15" name="Rectangle 14"/>
          <p:cNvSpPr/>
          <p:nvPr/>
        </p:nvSpPr>
        <p:spPr>
          <a:xfrm>
            <a:off x="22276573" y="23561414"/>
            <a:ext cx="9222475" cy="8380937"/>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1540968" y="24168100"/>
            <a:ext cx="8860332" cy="7929801"/>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TextBox 25"/>
          <p:cNvSpPr txBox="1"/>
          <p:nvPr/>
        </p:nvSpPr>
        <p:spPr>
          <a:xfrm>
            <a:off x="1406151" y="4012712"/>
            <a:ext cx="8550648" cy="19548701"/>
          </a:xfrm>
          <a:prstGeom prst="rect">
            <a:avLst/>
          </a:prstGeom>
          <a:noFill/>
        </p:spPr>
        <p:txBody>
          <a:bodyPr wrap="square" rtlCol="0" anchor="t" anchorCtr="0">
            <a:noAutofit/>
          </a:bodyPr>
          <a:lstStyle/>
          <a:p>
            <a:pPr>
              <a:spcAft>
                <a:spcPts val="1800"/>
              </a:spcAft>
            </a:pPr>
            <a:r>
              <a:rPr lang="en-US" sz="3600" b="1" dirty="0" smtClean="0">
                <a:solidFill>
                  <a:srgbClr val="5D87A1"/>
                </a:solidFill>
              </a:rPr>
              <a:t>Website but </a:t>
            </a:r>
            <a:r>
              <a:rPr lang="en-US" sz="3600" b="1" dirty="0">
                <a:solidFill>
                  <a:srgbClr val="5D87A1"/>
                </a:solidFill>
              </a:rPr>
              <a:t>N</a:t>
            </a:r>
            <a:r>
              <a:rPr lang="en-US" sz="3600" b="1" dirty="0" smtClean="0">
                <a:solidFill>
                  <a:srgbClr val="5D87A1"/>
                </a:solidFill>
              </a:rPr>
              <a:t>o App</a:t>
            </a:r>
          </a:p>
          <a:p>
            <a:pPr marL="457200" indent="-457200">
              <a:spcAft>
                <a:spcPts val="1800"/>
              </a:spcAft>
              <a:buFont typeface="Arial" charset="0"/>
              <a:buChar char="•"/>
            </a:pPr>
            <a:r>
              <a:rPr lang="en-US" sz="3000" dirty="0" smtClean="0"/>
              <a:t>Purpose: </a:t>
            </a:r>
            <a:r>
              <a:rPr lang="en-US" sz="3000" dirty="0" smtClean="0"/>
              <a:t>Produce </a:t>
            </a:r>
            <a:r>
              <a:rPr lang="en-US" sz="3000" dirty="0"/>
              <a:t>an iOS/Android application for Calvary Chapel of </a:t>
            </a:r>
            <a:r>
              <a:rPr lang="en-US" sz="3000" dirty="0" smtClean="0"/>
              <a:t>Corvallis. </a:t>
            </a:r>
            <a:endParaRPr lang="en-US" sz="3000" dirty="0"/>
          </a:p>
          <a:p>
            <a:pPr marL="457200" indent="-457200">
              <a:spcAft>
                <a:spcPts val="1800"/>
              </a:spcAft>
              <a:buFont typeface="Arial" charset="0"/>
              <a:buChar char="•"/>
            </a:pPr>
            <a:r>
              <a:rPr lang="en-US" sz="3000" dirty="0" smtClean="0"/>
              <a:t>Current website </a:t>
            </a:r>
            <a:r>
              <a:rPr lang="en-US" sz="3000" dirty="0"/>
              <a:t>does not provide an interface where current members of the church can very quickly access important information such as events, bulletins, and messages from the </a:t>
            </a:r>
            <a:r>
              <a:rPr lang="en-US" sz="3000" dirty="0" smtClean="0"/>
              <a:t>service.</a:t>
            </a:r>
            <a:endParaRPr lang="en-US" sz="3000" dirty="0" smtClean="0"/>
          </a:p>
          <a:p>
            <a:pPr marL="457200" indent="-457200">
              <a:spcAft>
                <a:spcPts val="1800"/>
              </a:spcAft>
              <a:buFont typeface="Arial" charset="0"/>
              <a:buChar char="•"/>
            </a:pPr>
            <a:r>
              <a:rPr lang="en-US" sz="3000" dirty="0" smtClean="0"/>
              <a:t>The </a:t>
            </a:r>
            <a:r>
              <a:rPr lang="en-US" sz="3000" dirty="0"/>
              <a:t>issue is that the church believes that people do not have the time or the </a:t>
            </a:r>
            <a:r>
              <a:rPr lang="en-US" sz="3000" dirty="0" smtClean="0"/>
              <a:t>knowledge </a:t>
            </a:r>
            <a:r>
              <a:rPr lang="en-US" sz="3000" dirty="0"/>
              <a:t>to open up the website to access the information they need. </a:t>
            </a:r>
            <a:endParaRPr lang="en-US" sz="3000" dirty="0" smtClean="0"/>
          </a:p>
          <a:p>
            <a:pPr marL="457200" indent="-457200">
              <a:spcAft>
                <a:spcPts val="1800"/>
              </a:spcAft>
              <a:buFont typeface="Arial" charset="0"/>
              <a:buChar char="•"/>
            </a:pPr>
            <a:r>
              <a:rPr lang="en-US" sz="3000" dirty="0"/>
              <a:t>P</a:t>
            </a:r>
            <a:r>
              <a:rPr lang="en-US" sz="3000" dirty="0" smtClean="0"/>
              <a:t>rinting </a:t>
            </a:r>
            <a:r>
              <a:rPr lang="en-US" sz="3000" dirty="0"/>
              <a:t>out the bulletins every </a:t>
            </a:r>
            <a:r>
              <a:rPr lang="en-US" sz="3000" dirty="0" smtClean="0"/>
              <a:t>week to hand out at services </a:t>
            </a:r>
            <a:r>
              <a:rPr lang="en-US" sz="3000" dirty="0"/>
              <a:t>can be expensive and ineffective. </a:t>
            </a:r>
            <a:endParaRPr lang="en-US" sz="3000" dirty="0" smtClean="0"/>
          </a:p>
          <a:p>
            <a:pPr marL="1000125" lvl="1" indent="-539750">
              <a:spcAft>
                <a:spcPts val="1800"/>
              </a:spcAft>
              <a:buFont typeface="Arial" charset="0"/>
              <a:buChar char="•"/>
            </a:pPr>
            <a:r>
              <a:rPr lang="en-US" sz="3000" dirty="0" smtClean="0"/>
              <a:t>The </a:t>
            </a:r>
            <a:r>
              <a:rPr lang="en-US" sz="3000" dirty="0"/>
              <a:t>desired application will be simple enough for anyone to use while providing back end access for staff to easily upload new information to the app. </a:t>
            </a:r>
          </a:p>
          <a:p>
            <a:pPr marL="538163" indent="-461963">
              <a:spcAft>
                <a:spcPts val="1800"/>
              </a:spcAft>
              <a:buFont typeface="Arial" charset="0"/>
              <a:buChar char="•"/>
            </a:pPr>
            <a:r>
              <a:rPr lang="en-US" sz="3000" dirty="0" smtClean="0"/>
              <a:t>The </a:t>
            </a:r>
            <a:r>
              <a:rPr lang="en-US" sz="3000" dirty="0"/>
              <a:t>priorities lie in maximizing the usability of the app and providing bulletin, schedule, video, and </a:t>
            </a:r>
            <a:r>
              <a:rPr lang="en-US" sz="3000" dirty="0" smtClean="0"/>
              <a:t>donation.</a:t>
            </a:r>
            <a:endParaRPr lang="en-US" sz="3000" dirty="0" smtClean="0"/>
          </a:p>
          <a:p>
            <a:pPr marL="76200">
              <a:spcAft>
                <a:spcPts val="1800"/>
              </a:spcAft>
            </a:pPr>
            <a:endParaRPr lang="en-US" sz="3000" dirty="0" smtClean="0"/>
          </a:p>
          <a:p>
            <a:pPr>
              <a:spcAft>
                <a:spcPts val="1800"/>
              </a:spcAft>
            </a:pPr>
            <a:r>
              <a:rPr lang="en-US" sz="3600" b="1" dirty="0" smtClean="0">
                <a:solidFill>
                  <a:srgbClr val="5D87A1"/>
                </a:solidFill>
              </a:rPr>
              <a:t>Our Solution</a:t>
            </a:r>
          </a:p>
          <a:p>
            <a:pPr marL="457200" indent="-457200">
              <a:spcAft>
                <a:spcPts val="1800"/>
              </a:spcAft>
              <a:buFont typeface="Arial" charset="0"/>
              <a:buChar char="•"/>
            </a:pPr>
            <a:r>
              <a:rPr lang="en-US" sz="3000" dirty="0" smtClean="0"/>
              <a:t>To create </a:t>
            </a:r>
            <a:r>
              <a:rPr lang="en-US" sz="3000" dirty="0"/>
              <a:t>an iOS/Android app that will provide the most pertinent information for the churches core of </a:t>
            </a:r>
            <a:r>
              <a:rPr lang="en-US" sz="3000" dirty="0" smtClean="0"/>
              <a:t>membership.</a:t>
            </a:r>
            <a:endParaRPr lang="en-US" sz="3000" dirty="0" smtClean="0"/>
          </a:p>
          <a:p>
            <a:pPr marL="457200" indent="-457200">
              <a:spcAft>
                <a:spcPts val="1800"/>
              </a:spcAft>
              <a:buFont typeface="Arial" charset="0"/>
              <a:buChar char="•"/>
            </a:pPr>
            <a:r>
              <a:rPr lang="en-US" sz="3000" dirty="0"/>
              <a:t>A</a:t>
            </a:r>
            <a:r>
              <a:rPr lang="en-US" sz="3000" dirty="0" smtClean="0"/>
              <a:t>pplication </a:t>
            </a:r>
            <a:r>
              <a:rPr lang="en-US" sz="3000" dirty="0"/>
              <a:t>will </a:t>
            </a:r>
            <a:r>
              <a:rPr lang="en-US" sz="3000" dirty="0" smtClean="0"/>
              <a:t>include an </a:t>
            </a:r>
            <a:r>
              <a:rPr lang="en-US" sz="3000" dirty="0"/>
              <a:t>E-bulletin, the church schedule, the ability to watch past sermons, </a:t>
            </a:r>
            <a:r>
              <a:rPr lang="en-US" sz="3000" dirty="0" smtClean="0"/>
              <a:t>and the ability to </a:t>
            </a:r>
            <a:r>
              <a:rPr lang="en-US" sz="3000" dirty="0" smtClean="0"/>
              <a:t>donate. </a:t>
            </a:r>
            <a:endParaRPr lang="en-US" sz="3000" dirty="0" smtClean="0"/>
          </a:p>
          <a:p>
            <a:pPr marL="457200" indent="-457200">
              <a:spcAft>
                <a:spcPts val="1800"/>
              </a:spcAft>
              <a:buFont typeface="Arial" charset="0"/>
              <a:buChar char="•"/>
            </a:pPr>
            <a:r>
              <a:rPr lang="en-US" sz="3000" dirty="0" smtClean="0"/>
              <a:t>The end goal is a highly </a:t>
            </a:r>
            <a:r>
              <a:rPr lang="en-US" sz="3000" dirty="0"/>
              <a:t>usable product that even the least tech savvy individuals will be able to easily </a:t>
            </a:r>
            <a:r>
              <a:rPr lang="en-US" sz="3000" dirty="0" smtClean="0"/>
              <a:t>navigate.</a:t>
            </a:r>
            <a:endParaRPr lang="en-US" sz="3000" dirty="0" smtClean="0"/>
          </a:p>
          <a:p>
            <a:pPr marL="457200" indent="-457200">
              <a:spcAft>
                <a:spcPts val="1800"/>
              </a:spcAft>
              <a:buFont typeface="Arial" charset="0"/>
              <a:buChar char="•"/>
            </a:pPr>
            <a:r>
              <a:rPr lang="en-US" sz="3000" dirty="0" smtClean="0"/>
              <a:t>Incorporate data </a:t>
            </a:r>
            <a:r>
              <a:rPr lang="en-US" sz="3000" dirty="0"/>
              <a:t>from the churches </a:t>
            </a:r>
            <a:r>
              <a:rPr lang="en-US" sz="3000" dirty="0" smtClean="0"/>
              <a:t>database/website </a:t>
            </a:r>
            <a:r>
              <a:rPr lang="en-US" sz="3000" dirty="0"/>
              <a:t>for minimal outside maintenance. </a:t>
            </a:r>
            <a:endParaRPr lang="en-US" sz="3000" dirty="0" smtClean="0"/>
          </a:p>
        </p:txBody>
      </p:sp>
      <p:sp>
        <p:nvSpPr>
          <p:cNvPr id="28" name="Subtitle 2"/>
          <p:cNvSpPr txBox="1">
            <a:spLocks/>
          </p:cNvSpPr>
          <p:nvPr/>
        </p:nvSpPr>
        <p:spPr>
          <a:xfrm>
            <a:off x="1406151" y="2805269"/>
            <a:ext cx="8550648" cy="1678241"/>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What Was the Problem?</a:t>
            </a:r>
            <a:endParaRPr lang="en-US" sz="5400" dirty="0">
              <a:solidFill>
                <a:srgbClr val="F37321"/>
              </a:solidFill>
            </a:endParaRPr>
          </a:p>
        </p:txBody>
      </p:sp>
      <p:sp>
        <p:nvSpPr>
          <p:cNvPr id="29" name="Rectangle 28"/>
          <p:cNvSpPr/>
          <p:nvPr/>
        </p:nvSpPr>
        <p:spPr>
          <a:xfrm>
            <a:off x="34493200" y="5966473"/>
            <a:ext cx="7827420" cy="6047739"/>
          </a:xfrm>
          <a:prstGeom prst="rect">
            <a:avLst/>
          </a:prstGeom>
          <a:solidFill>
            <a:schemeClr val="accent2">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Subtitle 2"/>
          <p:cNvSpPr txBox="1">
            <a:spLocks/>
          </p:cNvSpPr>
          <p:nvPr/>
        </p:nvSpPr>
        <p:spPr>
          <a:xfrm>
            <a:off x="34493200" y="2626822"/>
            <a:ext cx="7827420" cy="2146611"/>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chemeClr val="bg1"/>
                </a:solidFill>
              </a:rPr>
              <a:t>Calvary Chapel Corvallis Final Product</a:t>
            </a:r>
            <a:endParaRPr lang="en-US" sz="5400" dirty="0">
              <a:solidFill>
                <a:schemeClr val="bg1"/>
              </a:solidFill>
            </a:endParaRPr>
          </a:p>
        </p:txBody>
      </p:sp>
      <p:sp>
        <p:nvSpPr>
          <p:cNvPr id="31" name="TextBox 30"/>
          <p:cNvSpPr txBox="1"/>
          <p:nvPr/>
        </p:nvSpPr>
        <p:spPr>
          <a:xfrm>
            <a:off x="34493201" y="12674612"/>
            <a:ext cx="7827420" cy="15628638"/>
          </a:xfrm>
          <a:prstGeom prst="rect">
            <a:avLst/>
          </a:prstGeom>
          <a:noFill/>
        </p:spPr>
        <p:txBody>
          <a:bodyPr wrap="square" rtlCol="0">
            <a:noAutofit/>
          </a:bodyPr>
          <a:lstStyle/>
          <a:p>
            <a:pPr>
              <a:spcAft>
                <a:spcPts val="1800"/>
              </a:spcAft>
            </a:pPr>
            <a:r>
              <a:rPr lang="en-US" sz="3600" b="1" dirty="0" smtClean="0">
                <a:solidFill>
                  <a:srgbClr val="F37321"/>
                </a:solidFill>
              </a:rPr>
              <a:t>Results and Recommendations</a:t>
            </a:r>
          </a:p>
          <a:p>
            <a:pPr marL="457200" indent="-457200">
              <a:spcAft>
                <a:spcPts val="1800"/>
              </a:spcAft>
              <a:buFont typeface="Arial"/>
              <a:buChar char="•"/>
            </a:pPr>
            <a:r>
              <a:rPr lang="en-US" sz="3000" dirty="0" smtClean="0">
                <a:solidFill>
                  <a:schemeClr val="bg1"/>
                </a:solidFill>
              </a:rPr>
              <a:t>Results from user tests will be here</a:t>
            </a:r>
          </a:p>
          <a:p>
            <a:pPr>
              <a:spcAft>
                <a:spcPts val="1800"/>
              </a:spcAft>
            </a:pPr>
            <a:r>
              <a:rPr lang="en-US" sz="3000" dirty="0" smtClean="0">
                <a:solidFill>
                  <a:schemeClr val="bg1"/>
                </a:solidFill>
              </a:rPr>
              <a:t>Final state of the apps as of May 19, 2017 will be placed here. For example: is there any requirements we didn’t meet? Is there anything else besides regular maintenance that needs completed on the apps? Have they been published to app stores or are they still pending review (mostly applies to iOS)? All of this information will be answered before expo. </a:t>
            </a:r>
          </a:p>
          <a:p>
            <a:pPr>
              <a:spcAft>
                <a:spcPts val="1800"/>
              </a:spcAft>
            </a:pPr>
            <a:endParaRPr lang="en-US" sz="3000" dirty="0">
              <a:solidFill>
                <a:schemeClr val="bg1"/>
              </a:solidFill>
            </a:endParaRPr>
          </a:p>
        </p:txBody>
      </p:sp>
      <p:sp>
        <p:nvSpPr>
          <p:cNvPr id="10" name="TextBox 9"/>
          <p:cNvSpPr txBox="1"/>
          <p:nvPr/>
        </p:nvSpPr>
        <p:spPr>
          <a:xfrm>
            <a:off x="35809084" y="7079226"/>
            <a:ext cx="5338916" cy="2400657"/>
          </a:xfrm>
          <a:prstGeom prst="rect">
            <a:avLst/>
          </a:prstGeom>
          <a:noFill/>
        </p:spPr>
        <p:txBody>
          <a:bodyPr wrap="square" rtlCol="0">
            <a:spAutoFit/>
          </a:bodyPr>
          <a:lstStyle/>
          <a:p>
            <a:r>
              <a:rPr lang="en-US" sz="5000" dirty="0" smtClean="0"/>
              <a:t>Download link for IOS and Android apps here</a:t>
            </a:r>
            <a:endParaRPr lang="en-US" sz="5000" dirty="0"/>
          </a:p>
        </p:txBody>
      </p:sp>
      <p:pic>
        <p:nvPicPr>
          <p:cNvPr id="6" name="Picture 5"/>
          <p:cNvPicPr>
            <a:picLocks noChangeAspect="1"/>
          </p:cNvPicPr>
          <p:nvPr/>
        </p:nvPicPr>
        <p:blipFill>
          <a:blip r:embed="rId3"/>
          <a:stretch>
            <a:fillRect/>
          </a:stretch>
        </p:blipFill>
        <p:spPr>
          <a:xfrm>
            <a:off x="1981719" y="25072726"/>
            <a:ext cx="4112053" cy="6645568"/>
          </a:xfrm>
          <a:prstGeom prst="rect">
            <a:avLst/>
          </a:prstGeom>
        </p:spPr>
      </p:pic>
      <p:pic>
        <p:nvPicPr>
          <p:cNvPr id="7" name="Picture 6"/>
          <p:cNvPicPr>
            <a:picLocks noChangeAspect="1"/>
          </p:cNvPicPr>
          <p:nvPr/>
        </p:nvPicPr>
        <p:blipFill>
          <a:blip r:embed="rId4"/>
          <a:stretch>
            <a:fillRect/>
          </a:stretch>
        </p:blipFill>
        <p:spPr>
          <a:xfrm>
            <a:off x="6222126" y="25072728"/>
            <a:ext cx="3734674" cy="6664026"/>
          </a:xfrm>
          <a:prstGeom prst="rect">
            <a:avLst/>
          </a:prstGeom>
        </p:spPr>
      </p:pic>
      <p:pic>
        <p:nvPicPr>
          <p:cNvPr id="8" name="Picture 7"/>
          <p:cNvPicPr>
            <a:picLocks noChangeAspect="1"/>
          </p:cNvPicPr>
          <p:nvPr/>
        </p:nvPicPr>
        <p:blipFill>
          <a:blip r:embed="rId5"/>
          <a:stretch>
            <a:fillRect/>
          </a:stretch>
        </p:blipFill>
        <p:spPr>
          <a:xfrm>
            <a:off x="22376205" y="23868553"/>
            <a:ext cx="4351786" cy="7768478"/>
          </a:xfrm>
          <a:prstGeom prst="rect">
            <a:avLst/>
          </a:prstGeom>
        </p:spPr>
      </p:pic>
      <p:pic>
        <p:nvPicPr>
          <p:cNvPr id="9" name="Picture 8"/>
          <p:cNvPicPr>
            <a:picLocks noChangeAspect="1"/>
          </p:cNvPicPr>
          <p:nvPr/>
        </p:nvPicPr>
        <p:blipFill>
          <a:blip r:embed="rId6"/>
          <a:stretch>
            <a:fillRect/>
          </a:stretch>
        </p:blipFill>
        <p:spPr>
          <a:xfrm>
            <a:off x="26924210" y="23868553"/>
            <a:ext cx="4381499" cy="7766657"/>
          </a:xfrm>
          <a:prstGeom prst="rect">
            <a:avLst/>
          </a:prstGeom>
        </p:spPr>
      </p:pic>
      <p:sp>
        <p:nvSpPr>
          <p:cNvPr id="4" name="TextBox 3"/>
          <p:cNvSpPr txBox="1"/>
          <p:nvPr/>
        </p:nvSpPr>
        <p:spPr>
          <a:xfrm>
            <a:off x="3344815" y="24526913"/>
            <a:ext cx="6229789" cy="369332"/>
          </a:xfrm>
          <a:prstGeom prst="rect">
            <a:avLst/>
          </a:prstGeom>
          <a:noFill/>
        </p:spPr>
        <p:txBody>
          <a:bodyPr wrap="square" rtlCol="0">
            <a:spAutoFit/>
          </a:bodyPr>
          <a:lstStyle/>
          <a:p>
            <a:r>
              <a:rPr lang="en-US" sz="1800" b="1" u="sng" dirty="0" smtClean="0"/>
              <a:t>Android</a:t>
            </a:r>
            <a:r>
              <a:rPr lang="en-US" sz="1800" dirty="0" smtClean="0"/>
              <a:t>		</a:t>
            </a:r>
            <a:r>
              <a:rPr lang="en-US" sz="1800" b="1" u="sng" dirty="0" smtClean="0"/>
              <a:t>IOS</a:t>
            </a:r>
            <a:endParaRPr lang="en-US" sz="1800" b="1" u="sng" dirty="0"/>
          </a:p>
        </p:txBody>
      </p:sp>
      <p:pic>
        <p:nvPicPr>
          <p:cNvPr id="1026" name="Picture 2" descr="Image result for calvary corvallis"/>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766258" y="2483718"/>
            <a:ext cx="2818368" cy="28183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5894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expo_poster-eecs</Template>
  <TotalTime>208</TotalTime>
  <Words>880</Words>
  <Application>Microsoft Office PowerPoint</Application>
  <PresentationFormat>Custom</PresentationFormat>
  <Paragraphs>50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Georgia</vt:lpstr>
      <vt:lpstr>Trebuchet MS</vt:lpstr>
      <vt:lpstr>Office Theme</vt:lpstr>
      <vt:lpstr>Calvary Chapel Corvallis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Calvary Chapel Corvallis</dc:title>
  <dc:creator>Dimm, Maxwell Robert</dc:creator>
  <cp:lastModifiedBy>Dimm, Maxwell Robert</cp:lastModifiedBy>
  <cp:revision>16</cp:revision>
  <dcterms:created xsi:type="dcterms:W3CDTF">2017-03-16T03:20:59Z</dcterms:created>
  <dcterms:modified xsi:type="dcterms:W3CDTF">2017-04-17T18:45:00Z</dcterms:modified>
</cp:coreProperties>
</file>

<file path=docProps/thumbnail.jpeg>
</file>